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82" r:id="rId2"/>
    <p:sldId id="732" r:id="rId3"/>
    <p:sldId id="733" r:id="rId4"/>
    <p:sldId id="734" r:id="rId5"/>
    <p:sldId id="735" r:id="rId6"/>
    <p:sldId id="736" r:id="rId7"/>
    <p:sldId id="737" r:id="rId8"/>
    <p:sldId id="738" r:id="rId9"/>
    <p:sldId id="739" r:id="rId10"/>
    <p:sldId id="740" r:id="rId11"/>
    <p:sldId id="741" r:id="rId12"/>
    <p:sldId id="742" r:id="rId13"/>
    <p:sldId id="743" r:id="rId14"/>
    <p:sldId id="744" r:id="rId15"/>
    <p:sldId id="745" r:id="rId16"/>
    <p:sldId id="649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00"/>
    <a:srgbClr val="008080"/>
    <a:srgbClr val="006600"/>
    <a:srgbClr val="66FF33"/>
    <a:srgbClr val="CC66FF"/>
    <a:srgbClr val="00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93684" autoAdjust="0"/>
  </p:normalViewPr>
  <p:slideViewPr>
    <p:cSldViewPr>
      <p:cViewPr varScale="1">
        <p:scale>
          <a:sx n="80" d="100"/>
          <a:sy n="80" d="100"/>
        </p:scale>
        <p:origin x="-680" y="-96"/>
      </p:cViewPr>
      <p:guideLst>
        <p:guide orient="horz" pos="1776"/>
        <p:guide orient="horz" pos="2688"/>
        <p:guide pos="4080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25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0"/>
              </a:defRPr>
            </a:lvl1pPr>
          </a:lstStyle>
          <a:p>
            <a:fld id="{EF76EABA-48F2-C34B-9FB1-F80CF1B63216}" type="datetime1">
              <a:rPr lang="en-US" altLang="ja-JP"/>
              <a:pPr/>
              <a:t>07/08/14</a:t>
            </a:fld>
            <a:endParaRPr lang="en-GB" altLang="ja-JP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0"/>
              </a:defRPr>
            </a:lvl1pPr>
          </a:lstStyle>
          <a:p>
            <a:fld id="{C48290A3-BCBA-B747-9F64-85185DF54C1B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07973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0"/>
              </a:defRPr>
            </a:lvl1pPr>
          </a:lstStyle>
          <a:p>
            <a:fld id="{EC6F93D4-AC35-CC43-850E-0331A085BDFB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722928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6B77-E034-4B29-93B4-6382B20BB818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6B77-E034-4B29-93B4-6382B20BB81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altLang="ja-JP">
              <a:ea typeface="ＭＳ Ｐゴシック" charset="-128"/>
              <a:cs typeface="+mn-cs"/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6626225"/>
            <a:ext cx="5851525" cy="1158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2771775" y="6742113"/>
            <a:ext cx="6372225" cy="115887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0" y="6742113"/>
            <a:ext cx="3025775" cy="115887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76225" indent="-127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527050" indent="9525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16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73238"/>
            <a:ext cx="7354888" cy="3671887"/>
          </a:xfrm>
        </p:spPr>
        <p:txBody>
          <a:bodyPr/>
          <a:lstStyle>
            <a:lvl3pPr marL="276225" indent="-12700">
              <a:defRPr/>
            </a:lvl3pPr>
            <a:lvl5pPr marL="527050" indent="9525"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ja-JP"/>
              <a:t>Page </a:t>
            </a:r>
            <a:fld id="{BEAC5589-07C4-194B-AC62-9A870F6EC2E1}" type="slidenum">
              <a:rPr lang="en-GB" altLang="ja-JP"/>
              <a:pPr/>
              <a:t>‹#›</a:t>
            </a:fld>
            <a:r>
              <a:rPr lang="en-GB" altLang="ja-JP"/>
              <a:t> </a:t>
            </a:r>
          </a:p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88292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600450" cy="36718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276225" indent="-12700">
              <a:defRPr sz="2000"/>
            </a:lvl3pPr>
            <a:lvl4pPr>
              <a:defRPr sz="2000"/>
            </a:lvl4pPr>
            <a:lvl5pPr marL="527050" indent="952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0050" y="1773238"/>
            <a:ext cx="3602038" cy="36718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276225" indent="-12700">
              <a:defRPr sz="2000"/>
            </a:lvl3pPr>
            <a:lvl4pPr>
              <a:defRPr sz="2000"/>
            </a:lvl4pPr>
            <a:lvl5pPr marL="527050" indent="952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ja-JP"/>
              <a:t>Page </a:t>
            </a:r>
            <a:fld id="{CE033278-B784-B143-9DF0-60D3EB2180DA}" type="slidenum">
              <a:rPr lang="en-GB" altLang="ja-JP"/>
              <a:pPr/>
              <a:t>‹#›</a:t>
            </a:fld>
            <a:r>
              <a:rPr lang="en-GB" altLang="ja-JP"/>
              <a:t> </a:t>
            </a:r>
          </a:p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73772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4643438"/>
            <a:ext cx="9144000" cy="2214562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altLang="ja-JP">
              <a:ea typeface="ＭＳ Ｐゴシック" charset="-128"/>
              <a:cs typeface="+mn-cs"/>
            </a:endParaRPr>
          </a:p>
        </p:txBody>
      </p:sp>
      <p:sp>
        <p:nvSpPr>
          <p:cNvPr id="4" name="Rectangle 38"/>
          <p:cNvSpPr>
            <a:spLocks noChangeArrowheads="1"/>
          </p:cNvSpPr>
          <p:nvPr userDrawn="1"/>
        </p:nvSpPr>
        <p:spPr bwMode="auto">
          <a:xfrm>
            <a:off x="0" y="6626225"/>
            <a:ext cx="5851525" cy="1158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2771775" y="6742113"/>
            <a:ext cx="6372225" cy="115887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0" y="6742113"/>
            <a:ext cx="3025775" cy="1158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8" name="Rectangle 1036"/>
          <p:cNvSpPr>
            <a:spLocks noChangeArrowheads="1"/>
          </p:cNvSpPr>
          <p:nvPr userDrawn="1"/>
        </p:nvSpPr>
        <p:spPr bwMode="auto">
          <a:xfrm>
            <a:off x="0" y="4646613"/>
            <a:ext cx="2925763" cy="115887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9" name="Rectangle 1037"/>
          <p:cNvSpPr>
            <a:spLocks noChangeArrowheads="1"/>
          </p:cNvSpPr>
          <p:nvPr userDrawn="1"/>
        </p:nvSpPr>
        <p:spPr bwMode="auto">
          <a:xfrm>
            <a:off x="6118225" y="4608513"/>
            <a:ext cx="3025775" cy="115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10" name="Rechteck 20"/>
          <p:cNvSpPr>
            <a:spLocks noChangeArrowheads="1"/>
          </p:cNvSpPr>
          <p:nvPr userDrawn="1"/>
        </p:nvSpPr>
        <p:spPr bwMode="auto">
          <a:xfrm>
            <a:off x="0" y="0"/>
            <a:ext cx="9144000" cy="2590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24828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003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432050"/>
            <a:ext cx="24876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Ratnesh\Postdoc_Data\psnp\Confocal\100824-BL.mdb\HT29-FA1_3-63bx.tif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248761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36"/>
          <p:cNvSpPr>
            <a:spLocks noChangeArrowheads="1"/>
          </p:cNvSpPr>
          <p:nvPr userDrawn="1"/>
        </p:nvSpPr>
        <p:spPr bwMode="auto">
          <a:xfrm>
            <a:off x="3035300" y="4648200"/>
            <a:ext cx="2925763" cy="115888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15" name="Rectangle 1036"/>
          <p:cNvSpPr>
            <a:spLocks noChangeArrowheads="1"/>
          </p:cNvSpPr>
          <p:nvPr userDrawn="1"/>
        </p:nvSpPr>
        <p:spPr bwMode="auto">
          <a:xfrm>
            <a:off x="6084888" y="4643438"/>
            <a:ext cx="3062287" cy="115887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altLang="ja-JP">
              <a:ea typeface="ＭＳ Ｐゴシック" charset="-128"/>
              <a:cs typeface="+mn-cs"/>
            </a:endParaRPr>
          </a:p>
        </p:txBody>
      </p:sp>
      <p:sp>
        <p:nvSpPr>
          <p:cNvPr id="17" name="Rectangle 1036"/>
          <p:cNvSpPr>
            <a:spLocks noChangeArrowheads="1"/>
          </p:cNvSpPr>
          <p:nvPr userDrawn="1"/>
        </p:nvSpPr>
        <p:spPr bwMode="auto">
          <a:xfrm>
            <a:off x="-17463" y="571500"/>
            <a:ext cx="2925763" cy="115888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18" name="Rectangle 1036"/>
          <p:cNvSpPr>
            <a:spLocks noChangeArrowheads="1"/>
          </p:cNvSpPr>
          <p:nvPr userDrawn="1"/>
        </p:nvSpPr>
        <p:spPr bwMode="auto">
          <a:xfrm>
            <a:off x="3017838" y="573088"/>
            <a:ext cx="2925762" cy="115887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19" name="Rectangle 1036"/>
          <p:cNvSpPr>
            <a:spLocks noChangeArrowheads="1"/>
          </p:cNvSpPr>
          <p:nvPr userDrawn="1"/>
        </p:nvSpPr>
        <p:spPr bwMode="auto">
          <a:xfrm>
            <a:off x="6067425" y="568325"/>
            <a:ext cx="3062288" cy="115888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5073668"/>
            <a:ext cx="6130925" cy="927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21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4643438"/>
            <a:ext cx="9144000" cy="2214562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altLang="ja-JP">
              <a:ea typeface="ＭＳ Ｐゴシック" charset="-128"/>
              <a:cs typeface="+mn-cs"/>
            </a:endParaRPr>
          </a:p>
        </p:txBody>
      </p:sp>
      <p:sp>
        <p:nvSpPr>
          <p:cNvPr id="4" name="Rectangle 38"/>
          <p:cNvSpPr>
            <a:spLocks noChangeArrowheads="1"/>
          </p:cNvSpPr>
          <p:nvPr userDrawn="1"/>
        </p:nvSpPr>
        <p:spPr bwMode="auto">
          <a:xfrm>
            <a:off x="0" y="6626225"/>
            <a:ext cx="5851525" cy="1158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2771775" y="6742113"/>
            <a:ext cx="6372225" cy="115887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0" y="6742113"/>
            <a:ext cx="3025775" cy="115887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8" name="Rectangle 1036"/>
          <p:cNvSpPr>
            <a:spLocks noChangeArrowheads="1"/>
          </p:cNvSpPr>
          <p:nvPr userDrawn="1"/>
        </p:nvSpPr>
        <p:spPr bwMode="auto">
          <a:xfrm>
            <a:off x="0" y="4608513"/>
            <a:ext cx="6156325" cy="115887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9" name="Rectangle 1037"/>
          <p:cNvSpPr>
            <a:spLocks noChangeArrowheads="1"/>
          </p:cNvSpPr>
          <p:nvPr userDrawn="1"/>
        </p:nvSpPr>
        <p:spPr bwMode="auto">
          <a:xfrm>
            <a:off x="6118225" y="4608513"/>
            <a:ext cx="3025775" cy="115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7556500" y="6323013"/>
            <a:ext cx="1501775" cy="374650"/>
            <a:chOff x="7555860" y="6322383"/>
            <a:chExt cx="1502055" cy="374904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044" y="6322383"/>
              <a:ext cx="358871" cy="37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LOGO OUR LAB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860" y="6328684"/>
              <a:ext cx="1150656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5073668"/>
            <a:ext cx="6130925" cy="9271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42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4643438"/>
            <a:ext cx="9144000" cy="2214562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altLang="ja-JP">
              <a:ea typeface="ＭＳ Ｐゴシック" charset="-128"/>
              <a:cs typeface="+mn-cs"/>
            </a:endParaRPr>
          </a:p>
        </p:txBody>
      </p:sp>
      <p:sp>
        <p:nvSpPr>
          <p:cNvPr id="6" name="Titel 1"/>
          <p:cNvSpPr txBox="1">
            <a:spLocks/>
          </p:cNvSpPr>
          <p:nvPr userDrawn="1"/>
        </p:nvSpPr>
        <p:spPr bwMode="auto">
          <a:xfrm>
            <a:off x="457200" y="5073650"/>
            <a:ext cx="61309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ja-JP" sz="2400" b="1">
                <a:solidFill>
                  <a:schemeClr val="bg1"/>
                </a:solidFill>
              </a:rPr>
              <a:t>Evaluation</a:t>
            </a:r>
            <a:br>
              <a:rPr lang="en-GB" altLang="ja-JP" sz="2400" b="1">
                <a:solidFill>
                  <a:schemeClr val="bg1"/>
                </a:solidFill>
              </a:rPr>
            </a:br>
            <a:r>
              <a:rPr lang="en-GB" altLang="ja-JP" sz="2000" b="1">
                <a:solidFill>
                  <a:schemeClr val="bg1"/>
                </a:solidFill>
              </a:rPr>
              <a:t>13</a:t>
            </a:r>
            <a:r>
              <a:rPr lang="en-GB" altLang="ja-JP" sz="2000" b="1" baseline="30000">
                <a:solidFill>
                  <a:schemeClr val="bg1"/>
                </a:solidFill>
              </a:rPr>
              <a:t>th</a:t>
            </a:r>
            <a:r>
              <a:rPr lang="en-GB" altLang="ja-JP" sz="2000" b="1">
                <a:solidFill>
                  <a:schemeClr val="bg1"/>
                </a:solidFill>
              </a:rPr>
              <a:t> – 15</a:t>
            </a:r>
            <a:r>
              <a:rPr lang="en-GB" altLang="ja-JP" sz="2000" b="1" baseline="30000">
                <a:solidFill>
                  <a:schemeClr val="bg1"/>
                </a:solidFill>
              </a:rPr>
              <a:t>th</a:t>
            </a:r>
            <a:r>
              <a:rPr lang="en-GB" altLang="ja-JP" sz="2000" b="1">
                <a:solidFill>
                  <a:schemeClr val="bg1"/>
                </a:solidFill>
              </a:rPr>
              <a:t> July 2009</a:t>
            </a:r>
            <a:endParaRPr lang="en-GB" altLang="ja-JP" sz="2400" b="1">
              <a:solidFill>
                <a:schemeClr val="bg1"/>
              </a:solidFill>
            </a:endParaRPr>
          </a:p>
        </p:txBody>
      </p:sp>
      <p:sp>
        <p:nvSpPr>
          <p:cNvPr id="7" name="Rectangle 38"/>
          <p:cNvSpPr>
            <a:spLocks noChangeArrowheads="1"/>
          </p:cNvSpPr>
          <p:nvPr userDrawn="1"/>
        </p:nvSpPr>
        <p:spPr bwMode="auto">
          <a:xfrm>
            <a:off x="0" y="6626225"/>
            <a:ext cx="3025775" cy="1158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8" name="Rectangle 39"/>
          <p:cNvSpPr>
            <a:spLocks noChangeArrowheads="1"/>
          </p:cNvSpPr>
          <p:nvPr userDrawn="1"/>
        </p:nvSpPr>
        <p:spPr bwMode="auto">
          <a:xfrm>
            <a:off x="2771775" y="6742113"/>
            <a:ext cx="6372225" cy="115887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9" name="Rectangle 40"/>
          <p:cNvSpPr>
            <a:spLocks noChangeArrowheads="1"/>
          </p:cNvSpPr>
          <p:nvPr userDrawn="1"/>
        </p:nvSpPr>
        <p:spPr bwMode="auto">
          <a:xfrm>
            <a:off x="0" y="6742113"/>
            <a:ext cx="3025775" cy="11588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10" name="Rectangle 1036"/>
          <p:cNvSpPr>
            <a:spLocks noChangeArrowheads="1"/>
          </p:cNvSpPr>
          <p:nvPr userDrawn="1"/>
        </p:nvSpPr>
        <p:spPr bwMode="auto">
          <a:xfrm>
            <a:off x="0" y="4608513"/>
            <a:ext cx="6156325" cy="115887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sp>
        <p:nvSpPr>
          <p:cNvPr id="11" name="Rectangle 1037"/>
          <p:cNvSpPr>
            <a:spLocks noChangeArrowheads="1"/>
          </p:cNvSpPr>
          <p:nvPr userDrawn="1"/>
        </p:nvSpPr>
        <p:spPr bwMode="auto">
          <a:xfrm>
            <a:off x="6118225" y="4608513"/>
            <a:ext cx="3025775" cy="115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ja-JP">
              <a:ea typeface="ＭＳ Ｐゴシック" charset="-128"/>
              <a:cs typeface="+mn-cs"/>
            </a:endParaRPr>
          </a:p>
        </p:txBody>
      </p:sp>
      <p:grpSp>
        <p:nvGrpSpPr>
          <p:cNvPr id="12" name="Group 15"/>
          <p:cNvGrpSpPr>
            <a:grpSpLocks/>
          </p:cNvGrpSpPr>
          <p:nvPr userDrawn="1"/>
        </p:nvGrpSpPr>
        <p:grpSpPr bwMode="auto">
          <a:xfrm>
            <a:off x="7556500" y="6323013"/>
            <a:ext cx="1501775" cy="374650"/>
            <a:chOff x="7555860" y="6322383"/>
            <a:chExt cx="1502055" cy="374904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044" y="6322383"/>
              <a:ext cx="358871" cy="37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LOGO OUR LAB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860" y="6328684"/>
              <a:ext cx="1150656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43932" cy="9271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+mj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sz="half" idx="1"/>
          </p:nvPr>
        </p:nvSpPr>
        <p:spPr>
          <a:xfrm>
            <a:off x="550055" y="2428868"/>
            <a:ext cx="8043890" cy="1428759"/>
          </a:xfrm>
        </p:spPr>
        <p:txBody>
          <a:bodyPr/>
          <a:lstStyle>
            <a:lvl1pPr algn="ctr">
              <a:defRPr sz="2000" b="1" baseline="0"/>
            </a:lvl1pPr>
            <a:lvl2pPr algn="ctr">
              <a:defRPr sz="2000" b="1"/>
            </a:lvl2pPr>
            <a:lvl3pPr marL="276225" indent="-12700" algn="ctr">
              <a:defRPr sz="2000" b="1"/>
            </a:lvl3pPr>
            <a:lvl4pPr algn="ctr">
              <a:defRPr sz="2000" b="1"/>
            </a:lvl4pPr>
            <a:lvl5pPr marL="527050" indent="9525" algn="ctr">
              <a:defRPr sz="20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271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ja-JP"/>
              <a:t>Page </a:t>
            </a:r>
            <a:fld id="{26A9B2ED-CDBF-B743-8946-647F020AD2D0}" type="slidenum">
              <a:rPr lang="en-GB" altLang="ja-JP"/>
              <a:pPr/>
              <a:t>‹#›</a:t>
            </a:fld>
            <a:r>
              <a:rPr lang="en-GB" altLang="ja-JP"/>
              <a:t> </a:t>
            </a:r>
          </a:p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37411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2411413" y="6626225"/>
            <a:ext cx="4479925" cy="231775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altLang="ja-JP">
              <a:ea typeface="ＭＳ Ｐゴシック" charset="-128"/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6626225"/>
            <a:ext cx="3025775" cy="1158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altLang="ja-JP">
              <a:ea typeface="ＭＳ Ｐゴシック" charset="-128"/>
              <a:cs typeface="+mn-cs"/>
            </a:endParaRP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2771775" y="6742113"/>
            <a:ext cx="6372225" cy="115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altLang="ja-JP">
              <a:ea typeface="ＭＳ Ｐゴシック" charset="-128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/>
              <a:t>Titelmasterformat durch Klicken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73548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/>
              <a:t>Textmasterformate durch Klicken bearbeiten</a:t>
            </a:r>
          </a:p>
          <a:p>
            <a:pPr lvl="1"/>
            <a:r>
              <a:rPr lang="en-GB" altLang="ja-JP"/>
              <a:t>Zweite Ebene</a:t>
            </a:r>
          </a:p>
          <a:p>
            <a:pPr lvl="2"/>
            <a:r>
              <a:rPr lang="en-GB" altLang="ja-JP"/>
              <a:t>Dritte Ebene</a:t>
            </a:r>
          </a:p>
          <a:p>
            <a:pPr lvl="3"/>
            <a:r>
              <a:rPr lang="en-GB" altLang="ja-JP"/>
              <a:t>Vierte Ebene</a:t>
            </a:r>
          </a:p>
          <a:p>
            <a:pPr lvl="4"/>
            <a:r>
              <a:rPr lang="en-GB" altLang="ja-JP"/>
              <a:t>Fünfte Ebene</a:t>
            </a:r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0" y="6742113"/>
            <a:ext cx="3025775" cy="115887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altLang="ja-JP">
              <a:ea typeface="ＭＳ Ｐゴシック" charset="-128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632575"/>
            <a:ext cx="5032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1"/>
                </a:solidFill>
                <a:cs typeface="ＭＳ Ｐゴシック" charset="0"/>
              </a:defRPr>
            </a:lvl1pPr>
          </a:lstStyle>
          <a:p>
            <a:r>
              <a:rPr lang="en-GB" altLang="ja-JP"/>
              <a:t>Page </a:t>
            </a:r>
            <a:fld id="{EAD760DA-69E6-4040-BCDE-24957EAD4258}" type="slidenum">
              <a:rPr lang="en-GB" altLang="ja-JP"/>
              <a:pPr/>
              <a:t>‹#›</a:t>
            </a:fld>
            <a:r>
              <a:rPr lang="en-GB" altLang="ja-JP"/>
              <a:t> </a:t>
            </a:r>
          </a:p>
          <a:p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1" r:id="rId2"/>
    <p:sldLayoutId id="2147484442" r:id="rId3"/>
    <p:sldLayoutId id="2147484445" r:id="rId4"/>
    <p:sldLayoutId id="2147484446" r:id="rId5"/>
    <p:sldLayoutId id="2147484447" r:id="rId6"/>
    <p:sldLayoutId id="2147484443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66"/>
          </a:solidFill>
          <a:latin typeface="+mj-lt"/>
          <a:ea typeface="ＭＳ Ｐゴシック" pitchFamily="-108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66"/>
          </a:solidFill>
          <a:latin typeface="Arial" charset="0"/>
          <a:ea typeface="ＭＳ Ｐゴシック" pitchFamily="-10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66"/>
          </a:solidFill>
          <a:latin typeface="Arial" charset="0"/>
          <a:ea typeface="ＭＳ Ｐゴシック" pitchFamily="-10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66"/>
          </a:solidFill>
          <a:latin typeface="Arial" charset="0"/>
          <a:ea typeface="ＭＳ Ｐゴシック" pitchFamily="-10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66"/>
          </a:solidFill>
          <a:latin typeface="Arial" charset="0"/>
          <a:ea typeface="ＭＳ Ｐゴシック" pitchFamily="-10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charset="0"/>
        </a:defRPr>
      </a:lvl1pPr>
      <a:lvl2pPr marL="274638" indent="-27305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rgbClr val="006666"/>
        </a:buClr>
        <a:buSzPct val="9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276225" indent="-1270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rgbClr val="006666"/>
        </a:buClr>
        <a:defRPr sz="2000">
          <a:solidFill>
            <a:schemeClr val="tx1"/>
          </a:solidFill>
          <a:latin typeface="+mn-lt"/>
          <a:ea typeface="ＭＳ Ｐゴシック" pitchFamily="-108" charset="-128"/>
        </a:defRPr>
      </a:lvl3pPr>
      <a:lvl4pPr marL="525463" indent="-24765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rgbClr val="006666"/>
        </a:buClr>
        <a:buSzPct val="9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527050" indent="9525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rgbClr val="006666"/>
        </a:buClr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984250" algn="l" rtl="0" fontAlgn="base">
        <a:lnSpc>
          <a:spcPts val="24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1441450" algn="l" rtl="0" fontAlgn="base">
        <a:lnSpc>
          <a:spcPts val="24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1898650" algn="l" rtl="0" fontAlgn="base">
        <a:lnSpc>
          <a:spcPts val="24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2355850" algn="l" rtl="0" fontAlgn="base">
        <a:lnSpc>
          <a:spcPts val="24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71601" y="104651"/>
            <a:ext cx="7272808" cy="6348685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charset="0"/>
              </a:rPr>
              <a:t>Biological Sciences</a:t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i="1" dirty="0">
                <a:latin typeface="Goudy Old Style"/>
                <a:ea typeface="ＭＳ Ｐゴシック" charset="0"/>
                <a:cs typeface="Goudy Old Style"/>
              </a:rPr>
              <a:t>B</a:t>
            </a:r>
            <a:r>
              <a:rPr lang="en-US" sz="2000" i="1" dirty="0" smtClean="0">
                <a:latin typeface="Goudy Old Style"/>
                <a:ea typeface="ＭＳ Ｐゴシック" charset="0"/>
                <a:cs typeface="Goudy Old Style"/>
              </a:rPr>
              <a:t>. CHEM. ENGG.</a:t>
            </a:r>
            <a:br>
              <a:rPr lang="en-US" sz="2000" i="1" dirty="0" smtClean="0">
                <a:latin typeface="Goudy Old Style"/>
                <a:ea typeface="ＭＳ Ｐゴシック" charset="0"/>
                <a:cs typeface="Goudy Old Style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>Part 2. </a:t>
            </a:r>
            <a:r>
              <a:rPr lang="en-US" sz="2000" dirty="0" smtClean="0"/>
              <a:t>Cell Division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latin typeface="Arial" charset="0"/>
                <a:ea typeface="ＭＳ Ｐゴシック" charset="0"/>
              </a:rPr>
              <a:t>Dr</a:t>
            </a:r>
            <a:r>
              <a:rPr lang="en-US" sz="2000" dirty="0">
                <a:latin typeface="Arial" charset="0"/>
                <a:ea typeface="ＭＳ Ｐゴシック" charset="0"/>
              </a:rPr>
              <a:t>. Ratnesh Jain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5616624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</a:pPr>
            <a:r>
              <a:rPr lang="en-IN" sz="2200" dirty="0" smtClean="0">
                <a:solidFill>
                  <a:schemeClr val="accent1">
                    <a:lumMod val="75000"/>
                  </a:schemeClr>
                </a:solidFill>
              </a:rPr>
              <a:t>Meiosis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Similar in many ways to mitosis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Involves 2 cell divisions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Results in 4 cells with 1/2 the normal genetic information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Meiosis results in the formation of haploid cells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Ova (egg) and sperm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err="1" smtClean="0"/>
              <a:t>Oogenesis</a:t>
            </a:r>
            <a:r>
              <a:rPr lang="en-IN" sz="2200" dirty="0" smtClean="0"/>
              <a:t> (ovaries of females)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Spermatogenesis (testes of males)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Occurs in 2 phases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3000" contrast="36000"/>
          </a:blip>
          <a:srcRect l="9016"/>
          <a:stretch>
            <a:fillRect/>
          </a:stretch>
        </p:blipFill>
        <p:spPr bwMode="auto">
          <a:xfrm>
            <a:off x="5580112" y="2492896"/>
            <a:ext cx="3355256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878497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Meiosis I, &amp; Meiosis II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b="1" dirty="0" smtClean="0"/>
              <a:t>Meiosis I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Prior to division, amount of DNA doubles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During </a:t>
            </a:r>
            <a:r>
              <a:rPr lang="en-IN" sz="2200" b="1" dirty="0" smtClean="0"/>
              <a:t>metaphase 1</a:t>
            </a:r>
            <a:r>
              <a:rPr lang="en-IN" sz="2200" dirty="0" smtClean="0"/>
              <a:t> homologous chromosomes line-up along the metaphase plate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Areas of homologous chromosomes connect at areas called </a:t>
            </a:r>
            <a:r>
              <a:rPr lang="en-IN" sz="2200" dirty="0" err="1" smtClean="0"/>
              <a:t>chiasmata</a:t>
            </a:r>
            <a:endParaRPr lang="en-IN" sz="2200" dirty="0" smtClean="0"/>
          </a:p>
          <a:p>
            <a:pPr marL="269875" indent="-269875" algn="just">
              <a:lnSpc>
                <a:spcPct val="125000"/>
              </a:lnSpc>
            </a:pPr>
            <a:r>
              <a:rPr lang="en-IN" sz="2200" dirty="0" smtClean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8000" contrast="70000"/>
          </a:blip>
          <a:srcRect/>
          <a:stretch>
            <a:fillRect/>
          </a:stretch>
        </p:blipFill>
        <p:spPr>
          <a:xfrm>
            <a:off x="5652120" y="116632"/>
            <a:ext cx="3096344" cy="2452281"/>
          </a:xfrm>
          <a:prstGeom prst="rect">
            <a:avLst/>
          </a:prstGeom>
          <a:noFill/>
          <a:ln/>
        </p:spPr>
      </p:pic>
      <p:grpSp>
        <p:nvGrpSpPr>
          <p:cNvPr id="6" name="Group 5"/>
          <p:cNvGrpSpPr/>
          <p:nvPr/>
        </p:nvGrpSpPr>
        <p:grpSpPr>
          <a:xfrm>
            <a:off x="3203848" y="3845349"/>
            <a:ext cx="3096344" cy="2752003"/>
            <a:chOff x="3203848" y="3645024"/>
            <a:chExt cx="3096344" cy="275200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203848" y="3933056"/>
              <a:ext cx="1368152" cy="2428272"/>
            </a:xfrm>
            <a:prstGeom prst="rect">
              <a:avLst/>
            </a:prstGeom>
            <a:noFill/>
            <a:ln/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788024" y="3645024"/>
              <a:ext cx="1512168" cy="2752003"/>
            </a:xfrm>
            <a:prstGeom prst="rect">
              <a:avLst/>
            </a:prstGeom>
            <a:noFill/>
            <a:ln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8784976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b="1" dirty="0" smtClean="0"/>
              <a:t>Crossing Over </a:t>
            </a:r>
            <a:r>
              <a:rPr lang="en-IN" sz="2200" dirty="0" smtClean="0"/>
              <a:t>of genes occurs now 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Segments of homologous chromosomes break and reform at similar locations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Results in new genetic combinations of offspring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This is the main advantage of sexual reproduction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517" b="10389"/>
          <a:stretch>
            <a:fillRect/>
          </a:stretch>
        </p:blipFill>
        <p:spPr>
          <a:xfrm>
            <a:off x="2339752" y="2492896"/>
            <a:ext cx="4419600" cy="367240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8784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During </a:t>
            </a:r>
            <a:r>
              <a:rPr lang="en-IN" sz="2200" b="1" dirty="0" smtClean="0"/>
              <a:t>anaphase 1</a:t>
            </a:r>
            <a:r>
              <a:rPr lang="en-IN" sz="2200" dirty="0" smtClean="0"/>
              <a:t>, each homologous chromosome is pulled to opposite sides of the cell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Unlike mitosis, THE CENTROMERES DO NOT BREAK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Nuclei may or may not reform following division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err="1" smtClean="0"/>
              <a:t>Cytokenesis</a:t>
            </a:r>
            <a:r>
              <a:rPr lang="en-IN" sz="2200" dirty="0" smtClean="0"/>
              <a:t> may or may not occur 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>
          <a:xfrm>
            <a:off x="2156048" y="2204864"/>
            <a:ext cx="4648200" cy="45402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86286"/>
            <a:ext cx="8784976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</a:pPr>
            <a:r>
              <a:rPr lang="en-IN" sz="2200" b="1" dirty="0" smtClean="0"/>
              <a:t>Meiosis II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DNA does not double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Chromosomes randomly line-up along metaphase plate as regular mitosis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During anaphase 2, CENTROMERES BREAK and each chromosome is pulled to opposite sides of the cell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Nuclei reform and </a:t>
            </a:r>
            <a:r>
              <a:rPr lang="en-IN" sz="2200" dirty="0" err="1" smtClean="0"/>
              <a:t>cytokenesis</a:t>
            </a:r>
            <a:r>
              <a:rPr lang="en-IN" sz="2200" dirty="0" smtClean="0"/>
              <a:t> usually occurs (although often unequal)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b="1" dirty="0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40000" contrast="30000"/>
          </a:blip>
          <a:srcRect t="7114" b="4896"/>
          <a:stretch>
            <a:fillRect/>
          </a:stretch>
        </p:blipFill>
        <p:spPr>
          <a:xfrm>
            <a:off x="1907704" y="2878409"/>
            <a:ext cx="5112568" cy="379095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35696" y="106471"/>
            <a:ext cx="5256584" cy="663489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2495218"/>
            <a:ext cx="8208912" cy="86177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5000" dirty="0">
                <a:solidFill>
                  <a:schemeClr val="bg1"/>
                </a:solidFill>
                <a:latin typeface="AR JULIAN" pitchFamily="2" charset="0"/>
                <a:ea typeface="ＭＳ Ｐゴシック" charset="-128"/>
                <a:cs typeface="+mn-cs"/>
              </a:rPr>
              <a:t>Wish you </a:t>
            </a:r>
            <a:r>
              <a:rPr lang="en-US" sz="5000" dirty="0" err="1">
                <a:solidFill>
                  <a:schemeClr val="bg1"/>
                </a:solidFill>
                <a:latin typeface="AR JULIAN" pitchFamily="2" charset="0"/>
                <a:ea typeface="ＭＳ Ｐゴシック" charset="-128"/>
                <a:cs typeface="+mn-cs"/>
              </a:rPr>
              <a:t>acedemic</a:t>
            </a:r>
            <a:r>
              <a:rPr lang="en-US" sz="5000" dirty="0">
                <a:solidFill>
                  <a:schemeClr val="bg1"/>
                </a:solidFill>
                <a:latin typeface="AR JULIAN" pitchFamily="2" charset="0"/>
                <a:ea typeface="ＭＳ Ｐゴシック" charset="-128"/>
                <a:cs typeface="+mn-cs"/>
              </a:rPr>
              <a:t> success!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</a:rPr>
              <a:t>Animal Cell Culture</a:t>
            </a:r>
            <a:endParaRPr lang="en-I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476672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Technique used for growing animal cells in-vitro to produce large amounts of biologically important compounds in a short period of time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To understand basic functions of cells like growth, metabolism, and reproduction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79"/>
            <a:ext cx="6975312" cy="423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66" y="116632"/>
            <a:ext cx="8964488" cy="656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N" sz="2200" b="1" dirty="0" smtClean="0"/>
              <a:t>Nucleus</a:t>
            </a:r>
            <a:r>
              <a:rPr lang="en-IN" sz="2200" dirty="0" smtClean="0"/>
              <a:t>: surrounded by nuclear membrane; nucleoli containing DNA, RNA and proteins; and </a:t>
            </a:r>
            <a:r>
              <a:rPr lang="en-IN" sz="2200" dirty="0" err="1" smtClean="0"/>
              <a:t>chromatin:DNA</a:t>
            </a:r>
            <a:r>
              <a:rPr lang="en-IN" sz="2200" dirty="0" smtClean="0"/>
              <a:t> and some proteins; store genetic information, promote cell division, promote protein synthesis </a:t>
            </a:r>
          </a:p>
          <a:p>
            <a:pPr marL="269875" indent="-2698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N" sz="2200" b="1" dirty="0" smtClean="0"/>
              <a:t>Mitochondria</a:t>
            </a:r>
            <a:r>
              <a:rPr lang="en-IN" sz="2200" dirty="0" smtClean="0"/>
              <a:t>: double membrane, internal folds called </a:t>
            </a:r>
            <a:r>
              <a:rPr lang="en-IN" sz="2200" dirty="0" err="1" smtClean="0"/>
              <a:t>cristae</a:t>
            </a:r>
            <a:r>
              <a:rPr lang="en-IN" sz="2200" dirty="0" smtClean="0"/>
              <a:t>; energy is produced by the respiration process and the ATP cycle </a:t>
            </a:r>
          </a:p>
          <a:p>
            <a:pPr marL="269875" indent="-2698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N" sz="2200" b="1" dirty="0" err="1" smtClean="0"/>
              <a:t>Lysosomes</a:t>
            </a:r>
            <a:r>
              <a:rPr lang="en-IN" sz="2200" dirty="0" smtClean="0"/>
              <a:t>: dispose cell metabolites, pathogenic bacteria, and dead cell organelles with degrading enzymes</a:t>
            </a:r>
          </a:p>
          <a:p>
            <a:pPr marL="269875" indent="-2698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N" sz="2200" b="1" dirty="0" smtClean="0"/>
              <a:t>Golgi Complex/Apparatus</a:t>
            </a:r>
            <a:r>
              <a:rPr lang="en-IN" sz="2200" dirty="0" smtClean="0"/>
              <a:t>: several layers of flattened membranes;  manufacture, store, transport proteins essential for cellular survival</a:t>
            </a:r>
          </a:p>
          <a:p>
            <a:pPr marL="269875" indent="-2698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N" sz="2200" b="1" dirty="0" err="1" smtClean="0"/>
              <a:t>Ribosomes</a:t>
            </a:r>
            <a:r>
              <a:rPr lang="en-IN" sz="2200" dirty="0" smtClean="0"/>
              <a:t>: free or bound to the endoplasmic reticulum; mRNA translation, protein synthesis</a:t>
            </a:r>
          </a:p>
          <a:p>
            <a:pPr marL="269875" indent="-2698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N" sz="2200" b="1" dirty="0" smtClean="0"/>
              <a:t>Endoplasmic Reticulum</a:t>
            </a:r>
            <a:r>
              <a:rPr lang="en-IN" sz="2200" dirty="0" smtClean="0"/>
              <a:t>: interconnected tubes, vesicles, and sacs, rough: </a:t>
            </a:r>
            <a:r>
              <a:rPr lang="en-IN" sz="2200" dirty="0" err="1" smtClean="0"/>
              <a:t>ribosomes</a:t>
            </a:r>
            <a:r>
              <a:rPr lang="en-IN" sz="2200" dirty="0" smtClean="0"/>
              <a:t>: protein synthesis; smooth: protein transportation</a:t>
            </a:r>
          </a:p>
          <a:p>
            <a:pPr marL="269875" indent="-2698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N" sz="2200" b="1" dirty="0" err="1" smtClean="0"/>
              <a:t>Centrioles</a:t>
            </a:r>
            <a:r>
              <a:rPr lang="en-IN" sz="2200" dirty="0" smtClean="0"/>
              <a:t>: tube-like structures made of microtubules near nucleus, form mitotic spindle/spindle </a:t>
            </a:r>
            <a:r>
              <a:rPr lang="en-IN" sz="2200" dirty="0" err="1" smtClean="0"/>
              <a:t>fibers</a:t>
            </a:r>
            <a:r>
              <a:rPr lang="en-IN" sz="2200" dirty="0" smtClean="0"/>
              <a:t> which help in distribution of chromosomes from the mother cell to the daughter cell during cell division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0"/>
            <a:ext cx="26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</a:rPr>
              <a:t>Cell cycle</a:t>
            </a:r>
            <a:endParaRPr lang="en-I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0"/>
            <a:ext cx="5688632" cy="6724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100" dirty="0" smtClean="0"/>
              <a:t>Controlled by specialized proteins (regulatory proteins); prevents </a:t>
            </a:r>
            <a:r>
              <a:rPr lang="en-IN" sz="2100" dirty="0" err="1" smtClean="0"/>
              <a:t>abnorrmal</a:t>
            </a:r>
            <a:r>
              <a:rPr lang="en-IN" sz="2100" dirty="0" smtClean="0"/>
              <a:t> cell growth</a:t>
            </a:r>
          </a:p>
          <a:p>
            <a:pPr marL="269875" indent="-269875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100" b="1" dirty="0" smtClean="0"/>
              <a:t>G0 (Gap 0) Phase</a:t>
            </a:r>
            <a:r>
              <a:rPr lang="en-IN" sz="2100" dirty="0" smtClean="0"/>
              <a:t>: resting state after undergoing cell division and are temporarily out of the cell cycle </a:t>
            </a:r>
          </a:p>
          <a:p>
            <a:pPr marL="269875" indent="-269875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100" b="1" dirty="0" smtClean="0"/>
              <a:t>G1 (Gap 1) Phase</a:t>
            </a:r>
            <a:r>
              <a:rPr lang="en-IN" sz="2100" dirty="0" smtClean="0"/>
              <a:t>: number of cells increases significantly due to rapid cell division , protein synthesis</a:t>
            </a:r>
          </a:p>
          <a:p>
            <a:pPr marL="269875" indent="-269875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100" b="1" dirty="0" smtClean="0"/>
              <a:t>S (Synthesis) Phase</a:t>
            </a:r>
            <a:r>
              <a:rPr lang="en-IN" sz="2100" dirty="0" smtClean="0"/>
              <a:t>: DNA replication and copying of chromosomes, important prerequisite for cell division</a:t>
            </a:r>
          </a:p>
          <a:p>
            <a:pPr marL="269875" indent="-269875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100" b="1" dirty="0" smtClean="0"/>
              <a:t>G2 (Gap 2) Phase</a:t>
            </a:r>
            <a:r>
              <a:rPr lang="en-IN" sz="2100" dirty="0" smtClean="0"/>
              <a:t>: between S-phase and the M-phase; Amount of cytoplasm (including organelles) increases in preparation for division</a:t>
            </a:r>
          </a:p>
          <a:p>
            <a:pPr marL="269875" indent="-269875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100" b="1" dirty="0" smtClean="0"/>
              <a:t>M (Mitosis) Phase</a:t>
            </a:r>
            <a:r>
              <a:rPr lang="en-IN" sz="2100" dirty="0" smtClean="0"/>
              <a:t>:</a:t>
            </a:r>
            <a:r>
              <a:rPr lang="en-IN" sz="2100" b="1" dirty="0" smtClean="0"/>
              <a:t> </a:t>
            </a:r>
            <a:r>
              <a:rPr lang="en-IN" sz="2100" dirty="0" smtClean="0"/>
              <a:t>protein synthesis and cell growth are stopped, involves 5 stages</a:t>
            </a:r>
          </a:p>
        </p:txBody>
      </p:sp>
      <p:pic>
        <p:nvPicPr>
          <p:cNvPr id="4" name="Picture 4" descr="celcyc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1000" contrast="51000"/>
          </a:blip>
          <a:srcRect r="3509"/>
          <a:stretch>
            <a:fillRect/>
          </a:stretch>
        </p:blipFill>
        <p:spPr>
          <a:xfrm>
            <a:off x="5076056" y="1907629"/>
            <a:ext cx="3960440" cy="333192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</a:rPr>
              <a:t>Cell division</a:t>
            </a:r>
            <a:endParaRPr lang="en-I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476672"/>
            <a:ext cx="876300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Asexual reproductive process of cells employed for producing identical daughter cells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Mitosis or meiosis</a:t>
            </a:r>
          </a:p>
          <a:p>
            <a:pPr marL="269875" indent="-269875" algn="just">
              <a:lnSpc>
                <a:spcPct val="125000"/>
              </a:lnSpc>
            </a:pPr>
            <a:r>
              <a:rPr lang="en-IN" sz="2200" dirty="0" smtClean="0">
                <a:solidFill>
                  <a:schemeClr val="accent1">
                    <a:lumMod val="75000"/>
                  </a:schemeClr>
                </a:solidFill>
              </a:rPr>
              <a:t>Mitosis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b="1" dirty="0" err="1" smtClean="0"/>
              <a:t>Interphase</a:t>
            </a:r>
            <a:r>
              <a:rPr lang="en-IN" sz="2200" dirty="0" smtClean="0"/>
              <a:t>: Longest phase in the cell cycle; DNA/Chromosomes replication; protein synthesis and </a:t>
            </a:r>
            <a:r>
              <a:rPr lang="en-IN" sz="2200" dirty="0" err="1" smtClean="0"/>
              <a:t>centriole</a:t>
            </a:r>
            <a:r>
              <a:rPr lang="en-IN" sz="2200" dirty="0" smtClean="0"/>
              <a:t> division in preparation of upcoming division 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13422"/>
            <a:ext cx="5544616" cy="260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2592288" cy="262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876300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</a:pPr>
            <a:r>
              <a:rPr lang="en-IN" sz="2200" b="1" dirty="0" smtClean="0"/>
              <a:t>Prophase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Chromosomes: Shorten and become visible; condensation of chromatin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err="1" smtClean="0"/>
              <a:t>Centrioles</a:t>
            </a:r>
            <a:r>
              <a:rPr lang="en-IN" sz="2200" dirty="0" smtClean="0"/>
              <a:t> move to opposite sides of the cell; 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Nuclear membrane disappears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Spindle Fibres &amp; Astral Fibres both together are known as the Spindle Apparatus begin to form 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</p:txBody>
      </p:sp>
      <p:grpSp>
        <p:nvGrpSpPr>
          <p:cNvPr id="3" name="Group 5"/>
          <p:cNvGrpSpPr/>
          <p:nvPr/>
        </p:nvGrpSpPr>
        <p:grpSpPr>
          <a:xfrm>
            <a:off x="683568" y="3140968"/>
            <a:ext cx="7584429" cy="2209800"/>
            <a:chOff x="827584" y="4365104"/>
            <a:chExt cx="7584429" cy="2209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4365104"/>
              <a:ext cx="225583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4365104"/>
              <a:ext cx="225583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4365104"/>
              <a:ext cx="2304256" cy="2191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b="1" dirty="0" smtClean="0"/>
              <a:t>Metaphase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Chromosomes line up along </a:t>
            </a:r>
            <a:r>
              <a:rPr lang="en-IN" sz="2200" dirty="0" err="1" smtClean="0"/>
              <a:t>center</a:t>
            </a:r>
            <a:r>
              <a:rPr lang="en-IN" sz="2200" dirty="0" smtClean="0"/>
              <a:t> of cell called the Metaphase Plate, equidistant from </a:t>
            </a:r>
            <a:r>
              <a:rPr lang="en-IN" sz="2200" dirty="0" err="1" smtClean="0"/>
              <a:t>centrioles</a:t>
            </a: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Chromosomes attach to spindle </a:t>
            </a:r>
            <a:r>
              <a:rPr lang="en-IN" sz="2200" dirty="0" err="1" smtClean="0"/>
              <a:t>fibers</a:t>
            </a: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Spindle &amp; Astral fibres are now clearly visible 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</p:txBody>
      </p:sp>
      <p:grpSp>
        <p:nvGrpSpPr>
          <p:cNvPr id="3" name="Group 5"/>
          <p:cNvGrpSpPr/>
          <p:nvPr/>
        </p:nvGrpSpPr>
        <p:grpSpPr>
          <a:xfrm>
            <a:off x="205927" y="2582137"/>
            <a:ext cx="8728581" cy="2647063"/>
            <a:chOff x="179512" y="2204864"/>
            <a:chExt cx="8728581" cy="26470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00"/>
            <a:stretch>
              <a:fillRect/>
            </a:stretch>
          </p:blipFill>
          <p:spPr bwMode="auto">
            <a:xfrm>
              <a:off x="179512" y="2276872"/>
              <a:ext cx="3384376" cy="198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2204864"/>
              <a:ext cx="2664296" cy="264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50789" y="2204865"/>
              <a:ext cx="2657304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b="1" dirty="0" smtClean="0"/>
              <a:t>Anaphase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err="1" smtClean="0"/>
              <a:t>Centromeres</a:t>
            </a:r>
            <a:r>
              <a:rPr lang="en-IN" sz="2200" dirty="0" smtClean="0"/>
              <a:t> break up separating chromosome copies (daughter chromosomes)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Daughter chromosomes are pulled apart to opposite sides of cell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Spindle &amp; Astral fibres begin to break down 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66510" y="3023990"/>
            <a:ext cx="8631816" cy="2520280"/>
            <a:chOff x="251520" y="3023990"/>
            <a:chExt cx="8631816" cy="252028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284984"/>
              <a:ext cx="3356680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3068960"/>
              <a:ext cx="2520280" cy="246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5202" y="3023990"/>
              <a:ext cx="2598134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8763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b="1" dirty="0" err="1" smtClean="0"/>
              <a:t>Telophase</a:t>
            </a:r>
            <a:r>
              <a:rPr lang="en-IN" sz="2200" b="1" dirty="0" smtClean="0"/>
              <a:t> 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Nuclear envelope forms around both sets of chromosomes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DNA uncoils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Spindle &amp; Astral </a:t>
            </a:r>
            <a:r>
              <a:rPr lang="en-IN" sz="2200" dirty="0" err="1" smtClean="0"/>
              <a:t>fibers</a:t>
            </a:r>
            <a:r>
              <a:rPr lang="en-IN" sz="2200" dirty="0" smtClean="0"/>
              <a:t> completely disappear 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err="1" smtClean="0"/>
              <a:t>Cytokinesis</a:t>
            </a:r>
            <a:r>
              <a:rPr lang="en-IN" sz="2200" dirty="0" smtClean="0"/>
              <a:t> happens with most (but not all) cells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r>
              <a:rPr lang="en-IN" sz="2200" dirty="0" smtClean="0"/>
              <a:t>Cytoplasm &amp; organelles move (mostly equally) to either side of the cell. Cell Membrane “pinches” to form 2 separate cells</a:t>
            </a:r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  <a:p>
            <a:pPr marL="269875" indent="-269875" algn="just">
              <a:lnSpc>
                <a:spcPct val="125000"/>
              </a:lnSpc>
              <a:buFont typeface="Arial" pitchFamily="34" charset="0"/>
              <a:buChar char="•"/>
            </a:pPr>
            <a:endParaRPr lang="en-IN" sz="2200" dirty="0" smtClean="0"/>
          </a:p>
        </p:txBody>
      </p:sp>
      <p:grpSp>
        <p:nvGrpSpPr>
          <p:cNvPr id="3" name="Group 5"/>
          <p:cNvGrpSpPr/>
          <p:nvPr/>
        </p:nvGrpSpPr>
        <p:grpSpPr>
          <a:xfrm>
            <a:off x="251520" y="3430355"/>
            <a:ext cx="8712968" cy="2374909"/>
            <a:chOff x="323528" y="3257945"/>
            <a:chExt cx="8712968" cy="237490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429000"/>
              <a:ext cx="3734397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3284984"/>
              <a:ext cx="2375436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224" y="3257945"/>
              <a:ext cx="2448272" cy="237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HZI">
      <a:dk1>
        <a:srgbClr val="000000"/>
      </a:dk1>
      <a:lt1>
        <a:srgbClr val="FFFFFF"/>
      </a:lt1>
      <a:dk2>
        <a:srgbClr val="003E6E"/>
      </a:dk2>
      <a:lt2>
        <a:srgbClr val="00589C"/>
      </a:lt2>
      <a:accent1>
        <a:srgbClr val="515151"/>
      </a:accent1>
      <a:accent2>
        <a:srgbClr val="9C9C9C"/>
      </a:accent2>
      <a:accent3>
        <a:srgbClr val="FFFFFF"/>
      </a:accent3>
      <a:accent4>
        <a:srgbClr val="000000"/>
      </a:accent4>
      <a:accent5>
        <a:srgbClr val="B3B3B3"/>
      </a:accent5>
      <a:accent6>
        <a:srgbClr val="8D8D8D"/>
      </a:accent6>
      <a:hlink>
        <a:srgbClr val="B9B9B9"/>
      </a:hlink>
      <a:folHlink>
        <a:srgbClr val="D42D1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3E6E"/>
        </a:dk2>
        <a:lt2>
          <a:srgbClr val="00589C"/>
        </a:lt2>
        <a:accent1>
          <a:srgbClr val="515151"/>
        </a:accent1>
        <a:accent2>
          <a:srgbClr val="9C9C9C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D8D8D"/>
        </a:accent6>
        <a:hlink>
          <a:srgbClr val="B9B9B9"/>
        </a:hlink>
        <a:folHlink>
          <a:srgbClr val="D42D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4931</TotalTime>
  <Words>724</Words>
  <Application>Microsoft Macintosh PowerPoint</Application>
  <PresentationFormat>On-screen Show (4:3)</PresentationFormat>
  <Paragraphs>80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Standarddesign</vt:lpstr>
      <vt:lpstr>Biological Sciences B. CHEM. ENGG.               Part 2. Cell Division Dr. Ratnesh Jain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Helmholtz-Zentrum für Infektionsforschung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Hiroe</dc:creator>
  <cp:lastModifiedBy>Ratnesh Jain</cp:lastModifiedBy>
  <cp:revision>630</cp:revision>
  <dcterms:created xsi:type="dcterms:W3CDTF">2009-07-09T07:29:57Z</dcterms:created>
  <dcterms:modified xsi:type="dcterms:W3CDTF">2014-08-07T11:07:50Z</dcterms:modified>
</cp:coreProperties>
</file>